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6" r:id="rId3"/>
    <p:sldId id="279" r:id="rId4"/>
    <p:sldId id="287" r:id="rId5"/>
    <p:sldId id="289" r:id="rId6"/>
    <p:sldId id="284" r:id="rId7"/>
    <p:sldId id="283" r:id="rId8"/>
    <p:sldId id="276" r:id="rId9"/>
    <p:sldId id="291" r:id="rId10"/>
    <p:sldId id="285" r:id="rId11"/>
    <p:sldId id="290" r:id="rId12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7AC2C8"/>
    <a:srgbClr val="C408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82771" autoAdjust="0"/>
  </p:normalViewPr>
  <p:slideViewPr>
    <p:cSldViewPr snapToGrid="0">
      <p:cViewPr>
        <p:scale>
          <a:sx n="100" d="100"/>
          <a:sy n="100" d="100"/>
        </p:scale>
        <p:origin x="-1056" y="1182"/>
      </p:cViewPr>
      <p:guideLst>
        <p:guide orient="horz" pos="2179"/>
        <p:guide pos="440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</p:sldLst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20" d="100"/>
          <a:sy n="120" d="100"/>
        </p:scale>
        <p:origin x="-1590" y="3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0.xml"/><Relationship Id="rId3" Type="http://schemas.openxmlformats.org/officeDocument/2006/relationships/slide" Target="slides/slide4.xml"/><Relationship Id="rId7" Type="http://schemas.openxmlformats.org/officeDocument/2006/relationships/slide" Target="slides/slide9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Relationship Id="rId9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" pitchFamily="18" charset="0"/>
              <a:buNone/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fld id="{9D493198-6CBA-4EFA-9BC2-FB24C61F096A}" type="datetime1">
              <a:rPr lang="en-US"/>
              <a:pPr>
                <a:defRPr/>
              </a:pPr>
              <a:t>5/15/2013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/>
              <a:t>Copyright © 2009–2011 National Academy Foundation.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fld id="{54D7B94D-FF86-4E8A-A5C4-08134DD9F3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170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505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/>
              <a:t>Copyright © 2009–2011 National Academy Foundation. All rights reserved.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fld id="{CB370E4A-1D75-477F-8BA0-D637FD1A0F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1143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4ECB80-C611-4BB7-8A66-1E8CC74BBFD9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6B8AB7-5EF9-4068-BFB7-4F982203BB77}" type="slidenum">
              <a:rPr lang="en-US" smtClean="0">
                <a:ea typeface="ＭＳ Ｐゴシック" pitchFamily="34" charset="-128"/>
              </a:rPr>
              <a:pPr/>
              <a:t>10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AA610-817E-48DD-BBB6-65CE01B094C6}" type="slidenum">
              <a:rPr lang="en-US" smtClean="0">
                <a:ea typeface="ＭＳ Ｐゴシック" pitchFamily="34" charset="-128"/>
              </a:rPr>
              <a:pPr/>
              <a:t>11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655FA0-14FD-4EB9-BFFD-696BEAA1663D}" type="slidenum">
              <a:rPr lang="en-US" smtClean="0">
                <a:ea typeface="ＭＳ Ｐゴシック" pitchFamily="34" charset="-128"/>
              </a:rPr>
              <a:pPr/>
              <a:t>2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62479-7802-4BC5-8BBB-089065B051F2}" type="slidenum">
              <a:rPr lang="en-US" smtClean="0">
                <a:ea typeface="ＭＳ Ｐゴシック" pitchFamily="34" charset="-128"/>
              </a:rPr>
              <a:pPr/>
              <a:t>3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tabLst>
                <a:tab pos="519113" algn="l"/>
              </a:tabLst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F18239-4CA0-4514-8297-EC9384B056D4}" type="slidenum">
              <a:rPr lang="en-US" smtClean="0">
                <a:ea typeface="ＭＳ Ｐゴシック" pitchFamily="34" charset="-128"/>
              </a:rPr>
              <a:pPr/>
              <a:t>4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21FDC9-2EC3-47D5-8F63-DD8BA04AB253}" type="slidenum">
              <a:rPr lang="en-US" smtClean="0">
                <a:ea typeface="ＭＳ Ｐゴシック" pitchFamily="34" charset="-128"/>
              </a:rPr>
              <a:pPr/>
              <a:t>5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6651AF-11C2-4D15-AA5C-1F4C8FC3A6C6}" type="slidenum">
              <a:rPr lang="en-US" smtClean="0">
                <a:ea typeface="ＭＳ Ｐゴシック" pitchFamily="34" charset="-128"/>
              </a:rPr>
              <a:pPr/>
              <a:t>6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7AD9C2-5E17-4D00-BC13-119A3090F8AE}" type="slidenum">
              <a:rPr lang="en-US" smtClean="0">
                <a:ea typeface="ＭＳ Ｐゴシック" pitchFamily="34" charset="-128"/>
              </a:rPr>
              <a:pPr/>
              <a:t>7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D4D4D4-97DC-4D01-BA01-6E07D8F69D05}" type="slidenum">
              <a:rPr lang="en-US" smtClean="0">
                <a:ea typeface="ＭＳ Ｐゴシック" pitchFamily="34" charset="-128"/>
              </a:rPr>
              <a:pPr/>
              <a:t>8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495800"/>
          </a:xfrm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96C5AB-3817-439E-AE83-EDED97D4CFAA}" type="slidenum">
              <a:rPr lang="en-US" smtClean="0">
                <a:ea typeface="ＭＳ Ｐゴシック" pitchFamily="34" charset="-128"/>
              </a:rPr>
              <a:pPr/>
              <a:t>9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9AFCD-26DE-4299-A97A-D5DDD70F19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0AB28-6D13-44C0-BA78-3ADE82A1A2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11D0D-0695-4604-8A8B-CD957A9D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655A0-BE42-4EFC-B498-F9A189B126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AB17E-8B8F-4A46-B2A7-28C4B31FC0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16646-A053-4C74-AE83-0BB0E3A31A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01432-69C4-4C57-92B2-76EB5B8C50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D2900-2E25-4C15-AE37-0D04DE97FA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8313F-C61A-41D7-A31A-F0C1470A8E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A73CC-2259-4E27-AC92-63D934D1C3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C69C3-FE86-4A8E-B0A9-B4AE2C5DAB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fld id="{9255C8A8-8324-442E-B800-BFFE71F9F1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pitchFamily="-109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charset="0"/>
        <a:buChar char="•"/>
        <a:defRPr sz="2200">
          <a:solidFill>
            <a:schemeClr val="accent2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charset="0"/>
        <a:buChar char="•"/>
        <a:defRPr sz="2000">
          <a:solidFill>
            <a:schemeClr val="accent2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600">
          <a:solidFill>
            <a:schemeClr val="accent2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charset="0"/>
        <a:buChar char="•"/>
        <a:defRPr sz="1400" i="1">
          <a:solidFill>
            <a:schemeClr val="accent2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400" i="1">
          <a:solidFill>
            <a:schemeClr val="accent2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</a:rPr>
              <a:t>Unit 4, Lesson 9</a:t>
            </a:r>
            <a:r>
              <a:rPr lang="en-US" b="1" dirty="0" smtClean="0">
                <a:latin typeface="Arial" charset="0"/>
                <a:ea typeface="ＭＳ Ｐゴシック" pitchFamily="34" charset="-128"/>
              </a:rPr>
              <a:t/>
            </a:r>
            <a:br>
              <a:rPr lang="en-US" b="1" dirty="0" smtClean="0">
                <a:latin typeface="Arial" charset="0"/>
                <a:ea typeface="ＭＳ Ｐゴシック" pitchFamily="34" charset="-128"/>
              </a:rPr>
            </a:br>
            <a:r>
              <a:rPr lang="en-US" b="1" dirty="0" smtClean="0">
                <a:latin typeface="Arial" charset="0"/>
                <a:ea typeface="ＭＳ Ｐゴシック" pitchFamily="34" charset="-128"/>
              </a:rPr>
              <a:t/>
            </a:r>
            <a:br>
              <a:rPr lang="en-US" b="1" dirty="0" smtClean="0">
                <a:latin typeface="Arial" charset="0"/>
                <a:ea typeface="ＭＳ Ｐゴシック" pitchFamily="34" charset="-128"/>
              </a:rPr>
            </a:br>
            <a:r>
              <a:rPr lang="en-US" b="1" i="1" dirty="0" smtClean="0">
                <a:latin typeface="Arial" charset="0"/>
                <a:ea typeface="ＭＳ Ｐゴシック" pitchFamily="34" charset="-128"/>
              </a:rPr>
              <a:t>Keeping You and Your Computer Safe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/>
              <a:t>AOIT </a:t>
            </a:r>
            <a:br>
              <a:rPr lang="en-US" sz="3200" i="0"/>
            </a:br>
            <a:r>
              <a:rPr lang="en-US" sz="3200" i="0"/>
              <a:t>Computer Systems </a:t>
            </a:r>
            <a:br>
              <a:rPr lang="en-US" sz="3200" i="0"/>
            </a:br>
            <a:endParaRPr lang="en-US" sz="3200" i="0"/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3648" y="6625917"/>
            <a:ext cx="360045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Copyright © 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</a:rPr>
              <a:t>2008–2013 </a:t>
            </a:r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National Academy Foundation.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89622" cy="838200"/>
          </a:xfrm>
        </p:spPr>
        <p:txBody>
          <a:bodyPr/>
          <a:lstStyle/>
          <a:p>
            <a:pPr eaLnBrk="1" hangingPunct="1"/>
            <a:r>
              <a:rPr lang="en-US" sz="260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Damage from </a:t>
            </a:r>
            <a:r>
              <a:rPr lang="en-US" sz="2600" dirty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electro-magnetic interference </a:t>
            </a:r>
            <a:r>
              <a:rPr lang="en-US" sz="260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(</a:t>
            </a:r>
            <a:r>
              <a:rPr lang="en-US" sz="260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EMI) </a:t>
            </a:r>
            <a:r>
              <a:rPr lang="en-US" sz="260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is recoverable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913" y="1255713"/>
            <a:ext cx="5006975" cy="4741326"/>
          </a:xfrm>
        </p:spPr>
        <p:txBody>
          <a:bodyPr/>
          <a:lstStyle/>
          <a:p>
            <a:pPr indent="0" eaLnBrk="1" hangingPunct="1">
              <a:spcBef>
                <a:spcPts val="1200"/>
              </a:spcBef>
              <a:buFont typeface="Times" charset="0"/>
              <a:buNone/>
            </a:pPr>
            <a:r>
              <a:rPr lang="en-US" dirty="0" smtClean="0">
                <a:ea typeface="ＭＳ Ｐゴシック" pitchFamily="34" charset="-128"/>
              </a:rPr>
              <a:t>Common sources of </a:t>
            </a:r>
            <a:r>
              <a:rPr lang="en-US" dirty="0" smtClean="0">
                <a:ea typeface="ＭＳ Ｐゴシック" pitchFamily="34" charset="-128"/>
              </a:rPr>
              <a:t>EMI:</a:t>
            </a: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spcBef>
                <a:spcPts val="1200"/>
              </a:spcBef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High-speed digital circuits</a:t>
            </a:r>
          </a:p>
          <a:p>
            <a:pPr lvl="1" eaLnBrk="1" hangingPunct="1">
              <a:spcBef>
                <a:spcPts val="1200"/>
              </a:spcBef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Radio transmitters</a:t>
            </a:r>
          </a:p>
          <a:p>
            <a:pPr lvl="1" eaLnBrk="1" hangingPunct="1">
              <a:spcBef>
                <a:spcPts val="1200"/>
              </a:spcBef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Power line intercoms</a:t>
            </a:r>
          </a:p>
          <a:p>
            <a:pPr lvl="1" eaLnBrk="1" hangingPunct="1">
              <a:spcBef>
                <a:spcPts val="1200"/>
              </a:spcBef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Electric motors</a:t>
            </a:r>
          </a:p>
          <a:p>
            <a:pPr lvl="1" eaLnBrk="1" hangingPunct="1">
              <a:spcBef>
                <a:spcPts val="1200"/>
              </a:spcBef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Fluorescent lights</a:t>
            </a:r>
          </a:p>
          <a:p>
            <a:pPr lvl="1" eaLnBrk="1" hangingPunct="1">
              <a:spcBef>
                <a:spcPts val="1200"/>
              </a:spcBef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Network cabling too close to other devices</a:t>
            </a:r>
          </a:p>
          <a:p>
            <a:pPr lvl="1" eaLnBrk="1" hangingPunct="1">
              <a:spcBef>
                <a:spcPts val="1200"/>
              </a:spcBef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Electric space heaters</a:t>
            </a:r>
          </a:p>
          <a:p>
            <a:pPr lvl="1" eaLnBrk="1" hangingPunct="1">
              <a:spcBef>
                <a:spcPts val="1200"/>
              </a:spcBef>
            </a:pP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12292" name="Picture 7" descr="C:\Users\Lee\Desktop\Pearson\July\July9\sys9\images\image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1450" y="1466850"/>
            <a:ext cx="337185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7251" y="0"/>
            <a:ext cx="8710613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Always follow best practices for safety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4699000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A computer’s safety documentation contains more information: 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Setup precautions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Safe cleaning instructions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Fire hazards during usage 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Electrocution hazards during usage </a:t>
            </a:r>
            <a:br>
              <a:rPr lang="en-US" sz="2200" dirty="0" smtClean="0">
                <a:ea typeface="ＭＳ Ｐゴシック" pitchFamily="34" charset="-128"/>
              </a:rPr>
            </a:br>
            <a:endParaRPr lang="en-US" sz="2200" dirty="0" smtClean="0">
              <a:ea typeface="ＭＳ Ｐゴシック" pitchFamily="34" charset="-128"/>
            </a:endParaRPr>
          </a:p>
          <a:p>
            <a:pPr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Refer to the documentation for electrical specifications.</a:t>
            </a:r>
          </a:p>
        </p:txBody>
      </p:sp>
      <p:pic>
        <p:nvPicPr>
          <p:cNvPr id="13316" name="Picture 0" descr="C:\Users\Lee\Desktop\Pearson\July\July9\sys9\images\image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6188" y="1377950"/>
            <a:ext cx="376237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8277" y="0"/>
            <a:ext cx="8748713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Working with computers is relatively safe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3005138" cy="4800600"/>
          </a:xfrm>
        </p:spPr>
        <p:txBody>
          <a:bodyPr/>
          <a:lstStyle/>
          <a:p>
            <a:pPr eaLnBrk="1" hangingPunct="1">
              <a:spcAft>
                <a:spcPct val="50000"/>
              </a:spcAft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Take precautions to minimize risk.  </a:t>
            </a:r>
          </a:p>
          <a:p>
            <a:pPr eaLnBrk="1" hangingPunct="1">
              <a:spcAft>
                <a:spcPct val="50000"/>
              </a:spcAft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Understand and follow safety procedures.</a:t>
            </a:r>
          </a:p>
          <a:p>
            <a:pPr eaLnBrk="1" hangingPunct="1">
              <a:spcAft>
                <a:spcPct val="50000"/>
              </a:spcAft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Monitors and power supplies are the most hazardous devices.</a:t>
            </a:r>
          </a:p>
        </p:txBody>
      </p:sp>
      <p:pic>
        <p:nvPicPr>
          <p:cNvPr id="4100" name="Picture 1024" descr="C:\Users\Lee\Desktop\Pearson\July\July9\sys9\images\ima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1479550"/>
            <a:ext cx="54102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9880" y="0"/>
            <a:ext cx="8931615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Electrostatic discharge (ESD) can be shocking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2933700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ESD is the rapid flow of static electricity from one object to another.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Energy is released in the form of a spark.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ESD is costly and dangerous.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ESD can interrupt power to a system.</a:t>
            </a:r>
          </a:p>
        </p:txBody>
      </p:sp>
      <p:pic>
        <p:nvPicPr>
          <p:cNvPr id="5124" name="Picture 6" descr="C:\Users\Lee\Desktop\Pearson\July\July9\sys9\images\imag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6788" y="1493838"/>
            <a:ext cx="54102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9881" y="0"/>
            <a:ext cx="65532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Protect yourself from </a:t>
            </a:r>
            <a:r>
              <a:rPr lang="en-US" dirty="0" err="1" smtClean="0">
                <a:latin typeface="Arial" charset="0"/>
                <a:ea typeface="ＭＳ Ｐゴシック" pitchFamily="34" charset="-128"/>
                <a:cs typeface="Arial" charset="0"/>
              </a:rPr>
              <a:t>ESD</a:t>
            </a:r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2801938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Don’t become a conductor of </a:t>
            </a:r>
            <a:r>
              <a:rPr lang="en-US" sz="2400" dirty="0" smtClean="0">
                <a:solidFill>
                  <a:srgbClr val="333399"/>
                </a:solidFill>
                <a:ea typeface="ＭＳ Ｐゴシック" pitchFamily="34" charset="-128"/>
              </a:rPr>
              <a:t>electricity.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Damage to components can occur at low voltages.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449263" y="4983163"/>
            <a:ext cx="4283075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</a:rPr>
              <a:t>Can you remember a time when you felt an electric shock? What do you think caused it?</a:t>
            </a:r>
          </a:p>
        </p:txBody>
      </p:sp>
      <p:pic>
        <p:nvPicPr>
          <p:cNvPr id="6149" name="Picture 7" descr="C:\Users\Lee\Desktop\Pearson\July\July9\sys9\images\imag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7463" y="1258888"/>
            <a:ext cx="382905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9881" y="0"/>
            <a:ext cx="8570913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Ground yourself for safety’s sake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2256" y="1179732"/>
            <a:ext cx="7480741" cy="3746963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Ground is neutral:</a:t>
            </a:r>
          </a:p>
          <a:p>
            <a:pPr lvl="1"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Not positively or negatively charged with electricity</a:t>
            </a:r>
          </a:p>
          <a:p>
            <a:pPr lvl="1"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Connected to the earth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Grounding creates:</a:t>
            </a:r>
          </a:p>
          <a:p>
            <a:pPr lvl="1"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An easy path for electrical current to follow</a:t>
            </a:r>
          </a:p>
          <a:p>
            <a:pPr lvl="1"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The same electrical potential between two objects 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The best sources for ground:</a:t>
            </a:r>
          </a:p>
          <a:p>
            <a:pPr lvl="1"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AC outlet </a:t>
            </a:r>
          </a:p>
          <a:p>
            <a:pPr lvl="1"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Metal chassis of a PC that is connected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to a known ground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837185" y="5701512"/>
            <a:ext cx="5660421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</a:rPr>
              <a:t>What do you think this universal symbol for ground is based on?</a:t>
            </a:r>
          </a:p>
        </p:txBody>
      </p:sp>
      <p:pic>
        <p:nvPicPr>
          <p:cNvPr id="7173" name="Picture 7" descr="C:\Users\Lee\Desktop\Pearson\July\July9\sys9\images\imag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823" y="5250098"/>
            <a:ext cx="22860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outlet1 cop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7862" y="3581455"/>
            <a:ext cx="1617060" cy="145800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7441335" y="4272421"/>
            <a:ext cx="583325" cy="597253"/>
          </a:xfrm>
          <a:prstGeom prst="ellipse">
            <a:avLst/>
          </a:prstGeom>
          <a:noFill/>
          <a:ln w="3810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pitchFamily="18" charset="0"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40481" y="4855745"/>
            <a:ext cx="177484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0" dirty="0" smtClean="0">
                <a:solidFill>
                  <a:schemeClr val="tx1"/>
                </a:solidFill>
              </a:rPr>
              <a:t>Safety Ground</a:t>
            </a:r>
            <a:endParaRPr lang="en-US" sz="1800" b="1" i="0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6069736" y="4635028"/>
            <a:ext cx="1466193" cy="236483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9881" y="0"/>
            <a:ext cx="65532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Wear an antistatic wrist strap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5259388" cy="1800225"/>
          </a:xfrm>
        </p:spPr>
        <p:txBody>
          <a:bodyPr/>
          <a:lstStyle/>
          <a:p>
            <a:pPr eaLnBrk="1" hangingPunct="1">
              <a:spcBef>
                <a:spcPts val="2400"/>
              </a:spcBef>
              <a:buSzPct val="100000"/>
            </a:pPr>
            <a:r>
              <a:rPr lang="en-US" dirty="0" smtClean="0">
                <a:ea typeface="ＭＳ Ｐゴシック" pitchFamily="34" charset="-128"/>
              </a:rPr>
              <a:t>Ground yourself by wearing an antistatic wrist strap.</a:t>
            </a:r>
          </a:p>
          <a:p>
            <a:pPr eaLnBrk="1" hangingPunct="1">
              <a:spcBef>
                <a:spcPts val="2400"/>
              </a:spcBef>
              <a:buSzPct val="100000"/>
            </a:pPr>
            <a:r>
              <a:rPr lang="en-US" dirty="0" smtClean="0">
                <a:ea typeface="ＭＳ Ｐゴシック" pitchFamily="34" charset="-128"/>
              </a:rPr>
              <a:t>Attach the clip to a good ground source.</a:t>
            </a:r>
          </a:p>
          <a:p>
            <a:pPr eaLnBrk="1" hangingPunct="1">
              <a:spcBef>
                <a:spcPts val="2400"/>
              </a:spcBef>
              <a:buSzPct val="100000"/>
            </a:pPr>
            <a:r>
              <a:rPr lang="en-US" dirty="0" smtClean="0">
                <a:ea typeface="ＭＳ Ｐゴシック" pitchFamily="34" charset="-128"/>
              </a:rPr>
              <a:t>Never try to repair monitors or power supplies. Opening a monitor, especially while wearing an antistatic wrist strap, could release a lethal charge of electricity. </a:t>
            </a:r>
          </a:p>
          <a:p>
            <a:pPr eaLnBrk="1" hangingPunct="1">
              <a:spcBef>
                <a:spcPts val="2400"/>
              </a:spcBef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0244" name="Text Box 20"/>
          <p:cNvSpPr txBox="1">
            <a:spLocks noChangeArrowheads="1"/>
          </p:cNvSpPr>
          <p:nvPr/>
        </p:nvSpPr>
        <p:spPr bwMode="auto">
          <a:xfrm>
            <a:off x="503238" y="5689600"/>
            <a:ext cx="815340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</a:rPr>
              <a:t>Why do you think an antistatic wrist strap would make a monitor or power supply release a charge of electricity?</a:t>
            </a:r>
          </a:p>
        </p:txBody>
      </p:sp>
      <p:pic>
        <p:nvPicPr>
          <p:cNvPr id="8197" name="Picture 9" descr="C:\Users\Lee\Desktop\Pearson\July\July9\sys9\images\imag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9013" y="1287463"/>
            <a:ext cx="2762250" cy="312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9881" y="0"/>
            <a:ext cx="85979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Antistatic mats slow the flow of static electricity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410075"/>
            <a:ext cx="8382000" cy="1935163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Antistatic mats use electrical resistance to slow the flow of static electricity across the surface of the mat.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Be sure the mat is grounded.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pitchFamily="34" charset="-128"/>
              </a:rPr>
              <a:t>Use antistatic spray on the floor around the work area.</a:t>
            </a:r>
          </a:p>
        </p:txBody>
      </p:sp>
      <p:sp>
        <p:nvSpPr>
          <p:cNvPr id="9220" name="Rectangle 12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9" name="Text Box 13"/>
          <p:cNvSpPr txBox="1">
            <a:spLocks noChangeArrowheads="1"/>
          </p:cNvSpPr>
          <p:nvPr/>
        </p:nvSpPr>
        <p:spPr bwMode="auto">
          <a:xfrm>
            <a:off x="844550" y="3336925"/>
            <a:ext cx="352425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</a:rPr>
              <a:t>Three-layered antistatic mats reduce ESD.</a:t>
            </a:r>
          </a:p>
        </p:txBody>
      </p:sp>
      <p:pic>
        <p:nvPicPr>
          <p:cNvPr id="9222" name="Picture 9" descr="C:\Users\Lee\Desktop\Pearson\July\July9\sys9\images\imag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516063"/>
            <a:ext cx="32004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0" descr="C:\Users\Lee\Desktop\Pearson\July\July9\sys9\images\image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9688" y="1573213"/>
            <a:ext cx="32575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8277" y="0"/>
            <a:ext cx="91440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Power supplies retain a dangerous charge</a:t>
            </a:r>
          </a:p>
        </p:txBody>
      </p:sp>
      <p:sp>
        <p:nvSpPr>
          <p:cNvPr id="10243" name="Rectangle 47"/>
          <p:cNvSpPr>
            <a:spLocks noChangeArrowheads="1"/>
          </p:cNvSpPr>
          <p:nvPr/>
        </p:nvSpPr>
        <p:spPr bwMode="auto">
          <a:xfrm>
            <a:off x="381000" y="1346125"/>
            <a:ext cx="437991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ct val="25000"/>
              </a:spcAft>
              <a:buSzPct val="100000"/>
              <a:buFont typeface="Times" charset="0"/>
              <a:buChar char="•"/>
            </a:pPr>
            <a:r>
              <a:rPr lang="en-US" i="0" dirty="0">
                <a:latin typeface="Verdana" pitchFamily="28" charset="0"/>
              </a:rPr>
              <a:t>The power supply is extremely dangerous.</a:t>
            </a:r>
          </a:p>
          <a:p>
            <a:pPr marL="342900" indent="-342900">
              <a:lnSpc>
                <a:spcPct val="100000"/>
              </a:lnSpc>
              <a:spcAft>
                <a:spcPct val="25000"/>
              </a:spcAft>
              <a:buSzPct val="100000"/>
              <a:buFont typeface="Times" charset="0"/>
              <a:buChar char="•"/>
            </a:pPr>
            <a:r>
              <a:rPr lang="en-US" i="0" dirty="0">
                <a:latin typeface="Verdana" pitchFamily="28" charset="0"/>
              </a:rPr>
              <a:t>Even when unplugged, the capacitor retains a potentially lethal electrical charge.</a:t>
            </a:r>
          </a:p>
          <a:p>
            <a:pPr marL="342900" indent="-342900">
              <a:lnSpc>
                <a:spcPct val="100000"/>
              </a:lnSpc>
              <a:spcAft>
                <a:spcPct val="25000"/>
              </a:spcAft>
              <a:buSzPct val="100000"/>
              <a:buFont typeface="Times" charset="0"/>
              <a:buChar char="•"/>
            </a:pPr>
            <a:r>
              <a:rPr lang="en-US" i="0" dirty="0">
                <a:latin typeface="Verdana" pitchFamily="28" charset="0"/>
              </a:rPr>
              <a:t>A power supply is </a:t>
            </a:r>
            <a:r>
              <a:rPr lang="en-US" i="0" dirty="0" smtClean="0">
                <a:latin typeface="Verdana" pitchFamily="28" charset="0"/>
              </a:rPr>
              <a:t>a field replaceable unit (FRU):</a:t>
            </a:r>
            <a:endParaRPr lang="en-US" i="0" dirty="0">
              <a:latin typeface="Verdana" pitchFamily="28" charset="0"/>
            </a:endParaRPr>
          </a:p>
          <a:p>
            <a:pPr marL="742950" lvl="1" indent="-285750">
              <a:lnSpc>
                <a:spcPct val="100000"/>
              </a:lnSpc>
              <a:spcAft>
                <a:spcPct val="25000"/>
              </a:spcAft>
              <a:buSzPct val="100000"/>
              <a:buFont typeface="Times" charset="0"/>
              <a:buChar char="•"/>
            </a:pPr>
            <a:r>
              <a:rPr lang="en-US" sz="2200" i="0" dirty="0">
                <a:latin typeface="Verdana" pitchFamily="28" charset="0"/>
              </a:rPr>
              <a:t>There are no serviceable parts inside. </a:t>
            </a:r>
          </a:p>
          <a:p>
            <a:pPr marL="742950" lvl="1" indent="-285750">
              <a:lnSpc>
                <a:spcPct val="100000"/>
              </a:lnSpc>
              <a:spcAft>
                <a:spcPct val="25000"/>
              </a:spcAft>
              <a:buSzPct val="100000"/>
              <a:buFont typeface="Times" charset="0"/>
              <a:buChar char="•"/>
            </a:pPr>
            <a:r>
              <a:rPr lang="en-US" sz="2200" i="0" dirty="0">
                <a:latin typeface="Verdana" pitchFamily="28" charset="0"/>
              </a:rPr>
              <a:t>Replace a failed unit with a new one.</a:t>
            </a:r>
          </a:p>
        </p:txBody>
      </p:sp>
      <p:sp>
        <p:nvSpPr>
          <p:cNvPr id="10244" name="Text Box 51"/>
          <p:cNvSpPr txBox="1">
            <a:spLocks noChangeArrowheads="1"/>
          </p:cNvSpPr>
          <p:nvPr/>
        </p:nvSpPr>
        <p:spPr bwMode="auto">
          <a:xfrm>
            <a:off x="152400" y="556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>
              <a:solidFill>
                <a:schemeClr val="tx1"/>
              </a:solidFill>
            </a:endParaRPr>
          </a:p>
        </p:txBody>
      </p:sp>
      <p:pic>
        <p:nvPicPr>
          <p:cNvPr id="10245" name="Picture 0" descr="C:\Users\Lee\Desktop\Pearson\July\July9\sys9\images\image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0550" y="1766888"/>
            <a:ext cx="25050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" descr="C:\Users\Lee\Desktop\Pearson\July\July9\sys9\images\image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3713" y="4341813"/>
            <a:ext cx="25527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1687" y="0"/>
            <a:ext cx="8747125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You can minimize the risk of </a:t>
            </a:r>
            <a:r>
              <a:rPr lang="en-US" dirty="0" err="1" smtClean="0">
                <a:latin typeface="Arial" charset="0"/>
                <a:ea typeface="ＭＳ Ｐゴシック" pitchFamily="34" charset="-128"/>
                <a:cs typeface="Arial" charset="0"/>
              </a:rPr>
              <a:t>ESD</a:t>
            </a:r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 damage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5102225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Store and ship computer components in antistatic bags.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Wear an antistatic wrist strap when handling components. 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Remove components from the bag slowly. 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Maintain humidity levels between 70% and 90%.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Never touch the electrical contacts on components.</a:t>
            </a:r>
          </a:p>
        </p:txBody>
      </p:sp>
      <p:pic>
        <p:nvPicPr>
          <p:cNvPr id="11268" name="Picture 6" descr="C:\Users\Lee\Desktop\Pearson\July\July9\sys9\images\image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6275" y="1844675"/>
            <a:ext cx="29432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st1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500</Words>
  <Application>Microsoft Office PowerPoint</Application>
  <PresentationFormat>On-screen Show (4:3)</PresentationFormat>
  <Paragraphs>77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test1</vt:lpstr>
      <vt:lpstr>Unit 4, Lesson 9  Keeping You and Your Computer Safe</vt:lpstr>
      <vt:lpstr>Working with computers is relatively safe</vt:lpstr>
      <vt:lpstr>Electrostatic discharge (ESD) can be shocking</vt:lpstr>
      <vt:lpstr>Protect yourself from ESD</vt:lpstr>
      <vt:lpstr>Ground yourself for safety’s sake</vt:lpstr>
      <vt:lpstr>Wear an antistatic wrist strap</vt:lpstr>
      <vt:lpstr>Antistatic mats slow the flow of static electricity</vt:lpstr>
      <vt:lpstr>Power supplies retain a dangerous charge</vt:lpstr>
      <vt:lpstr>You can minimize the risk of ESD damage</vt:lpstr>
      <vt:lpstr>Damage from electro-magnetic interference (EMI) is recoverable</vt:lpstr>
      <vt:lpstr>Always follow best practices for safety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2013-05-15T18:53:33Z</dcterms:created>
  <dcterms:modified xsi:type="dcterms:W3CDTF">2013-05-15T18:54:52Z</dcterms:modified>
</cp:coreProperties>
</file>